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59" r:id="rId6"/>
    <p:sldId id="260" r:id="rId7"/>
    <p:sldId id="261" r:id="rId8"/>
    <p:sldId id="262" r:id="rId9"/>
    <p:sldId id="263"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3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0722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187922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969900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5902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B4BFF56-C8F1-40DD-BA00-F18CB88BFF29}" type="datetimeFigureOut">
              <a:rPr lang="tr-TR" smtClean="0"/>
              <a:t>13.01.2020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989313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B4BFF56-C8F1-40DD-BA00-F18CB88BFF29}" type="datetimeFigureOut">
              <a:rPr lang="tr-TR" smtClean="0"/>
              <a:t>13.01.2020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40128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B4BFF56-C8F1-40DD-BA00-F18CB88BFF29}" type="datetimeFigureOut">
              <a:rPr lang="tr-TR" smtClean="0"/>
              <a:t>13.01.2020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91333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26989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828471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67959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676799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4BFF56-C8F1-40DD-BA00-F18CB88BFF29}" type="datetimeFigureOut">
              <a:rPr lang="tr-TR" smtClean="0"/>
              <a:t>13.01.2020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F28D10-84C6-4F10-83A8-539214F9F298}" type="slidenum">
              <a:rPr lang="tr-TR" smtClean="0"/>
              <a:t>‹#›</a:t>
            </a:fld>
            <a:endParaRPr lang="tr-TR"/>
          </a:p>
        </p:txBody>
      </p:sp>
    </p:spTree>
    <p:extLst>
      <p:ext uri="{BB962C8B-B14F-4D97-AF65-F5344CB8AC3E}">
        <p14:creationId xmlns:p14="http://schemas.microsoft.com/office/powerpoint/2010/main" val="351581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smtClean="0"/>
              <a:t>İMAR KANUNU </a:t>
            </a:r>
            <a:endParaRPr lang="tr-TR" dirty="0"/>
          </a:p>
        </p:txBody>
      </p:sp>
      <p:sp>
        <p:nvSpPr>
          <p:cNvPr id="4" name="Alt Başlık 3"/>
          <p:cNvSpPr>
            <a:spLocks noGrp="1"/>
          </p:cNvSpPr>
          <p:nvPr>
            <p:ph type="subTitle" idx="1"/>
          </p:nvPr>
        </p:nvSpPr>
        <p:spPr/>
        <p:txBody>
          <a:bodyPr/>
          <a:lstStyle/>
          <a:p>
            <a:r>
              <a:rPr lang="tr-TR" dirty="0" smtClean="0"/>
              <a:t>İmar Uygulama Yöntemleri</a:t>
            </a:r>
            <a:endParaRPr lang="tr-TR" dirty="0"/>
          </a:p>
        </p:txBody>
      </p:sp>
    </p:spTree>
    <p:extLst>
      <p:ext uri="{BB962C8B-B14F-4D97-AF65-F5344CB8AC3E}">
        <p14:creationId xmlns:p14="http://schemas.microsoft.com/office/powerpoint/2010/main" val="2565065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İmar Uygulama Yöntemleri</a:t>
            </a:r>
            <a:endParaRPr lang="tr-TR" dirty="0"/>
          </a:p>
        </p:txBody>
      </p:sp>
      <p:sp>
        <p:nvSpPr>
          <p:cNvPr id="3" name="İçerik Yer Tutucusu 2"/>
          <p:cNvSpPr>
            <a:spLocks noGrp="1"/>
          </p:cNvSpPr>
          <p:nvPr>
            <p:ph idx="1"/>
          </p:nvPr>
        </p:nvSpPr>
        <p:spPr/>
        <p:txBody>
          <a:bodyPr/>
          <a:lstStyle/>
          <a:p>
            <a:r>
              <a:rPr lang="tr-TR" dirty="0" smtClean="0"/>
              <a:t>Parçalı Yaklaşım,</a:t>
            </a:r>
          </a:p>
          <a:p>
            <a:pPr marL="0" indent="0">
              <a:buNone/>
            </a:pPr>
            <a:r>
              <a:rPr lang="tr-TR" dirty="0" smtClean="0"/>
              <a:t>	İfraz,</a:t>
            </a:r>
          </a:p>
          <a:p>
            <a:pPr marL="0" indent="0">
              <a:buNone/>
            </a:pPr>
            <a:r>
              <a:rPr lang="tr-TR" dirty="0"/>
              <a:t>	</a:t>
            </a:r>
            <a:r>
              <a:rPr lang="tr-TR" dirty="0" err="1" smtClean="0"/>
              <a:t>Tevhid</a:t>
            </a:r>
            <a:r>
              <a:rPr lang="tr-TR" dirty="0" smtClean="0"/>
              <a:t>,</a:t>
            </a:r>
          </a:p>
          <a:p>
            <a:pPr marL="0" indent="0">
              <a:buNone/>
            </a:pPr>
            <a:r>
              <a:rPr lang="tr-TR" dirty="0" smtClean="0"/>
              <a:t>	Terk (Yola terk- Parka terk vd.)</a:t>
            </a:r>
          </a:p>
          <a:p>
            <a:pPr marL="0" indent="0">
              <a:buNone/>
            </a:pPr>
            <a:r>
              <a:rPr lang="tr-TR" dirty="0"/>
              <a:t>	</a:t>
            </a:r>
            <a:r>
              <a:rPr lang="tr-TR" dirty="0" smtClean="0"/>
              <a:t>Lokal Parselasyon</a:t>
            </a:r>
          </a:p>
          <a:p>
            <a:endParaRPr lang="tr-TR" dirty="0"/>
          </a:p>
          <a:p>
            <a:endParaRPr lang="tr-TR" dirty="0" smtClean="0"/>
          </a:p>
          <a:p>
            <a:endParaRPr lang="tr-TR" dirty="0"/>
          </a:p>
        </p:txBody>
      </p:sp>
    </p:spTree>
    <p:extLst>
      <p:ext uri="{BB962C8B-B14F-4D97-AF65-F5344CB8AC3E}">
        <p14:creationId xmlns:p14="http://schemas.microsoft.com/office/powerpoint/2010/main" val="3709877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İmar Uygulama Yöntemleri</a:t>
            </a:r>
            <a:endParaRPr lang="tr-TR" dirty="0"/>
          </a:p>
        </p:txBody>
      </p:sp>
      <p:sp>
        <p:nvSpPr>
          <p:cNvPr id="3" name="İçerik Yer Tutucusu 2"/>
          <p:cNvSpPr>
            <a:spLocks noGrp="1"/>
          </p:cNvSpPr>
          <p:nvPr>
            <p:ph idx="1"/>
          </p:nvPr>
        </p:nvSpPr>
        <p:spPr/>
        <p:txBody>
          <a:bodyPr/>
          <a:lstStyle/>
          <a:p>
            <a:r>
              <a:rPr lang="tr-TR" dirty="0" smtClean="0"/>
              <a:t>Bütüncül Yaklaşım</a:t>
            </a:r>
          </a:p>
          <a:p>
            <a:pPr marL="0" indent="0">
              <a:buNone/>
            </a:pPr>
            <a:r>
              <a:rPr lang="tr-TR" dirty="0" smtClean="0"/>
              <a:t>	18. madde uygulamaları,</a:t>
            </a:r>
          </a:p>
          <a:p>
            <a:pPr marL="0" indent="0">
              <a:buNone/>
            </a:pPr>
            <a:r>
              <a:rPr lang="tr-TR" dirty="0"/>
              <a:t>	</a:t>
            </a:r>
            <a:r>
              <a:rPr lang="tr-TR" dirty="0" smtClean="0"/>
              <a:t>Islah İmar Uygulamaları,</a:t>
            </a:r>
          </a:p>
          <a:p>
            <a:pPr marL="0" indent="0">
              <a:buNone/>
            </a:pPr>
            <a:r>
              <a:rPr lang="tr-TR" dirty="0" smtClean="0"/>
              <a:t>	Kamulaştırma</a:t>
            </a:r>
          </a:p>
          <a:p>
            <a:pPr marL="0" indent="0">
              <a:buNone/>
            </a:pPr>
            <a:r>
              <a:rPr lang="tr-TR" dirty="0"/>
              <a:t>	</a:t>
            </a:r>
            <a:r>
              <a:rPr lang="tr-TR" dirty="0" smtClean="0"/>
              <a:t>Kentsel Dönüşüm Uygulamaları</a:t>
            </a:r>
          </a:p>
          <a:p>
            <a:endParaRPr lang="tr-TR" dirty="0"/>
          </a:p>
          <a:p>
            <a:endParaRPr lang="tr-TR" dirty="0" smtClean="0"/>
          </a:p>
          <a:p>
            <a:endParaRPr lang="tr-TR" dirty="0"/>
          </a:p>
        </p:txBody>
      </p:sp>
    </p:spTree>
    <p:extLst>
      <p:ext uri="{BB962C8B-B14F-4D97-AF65-F5344CB8AC3E}">
        <p14:creationId xmlns:p14="http://schemas.microsoft.com/office/powerpoint/2010/main" val="2609578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Parçalı Yaklaşım; </a:t>
            </a:r>
            <a:r>
              <a:rPr lang="tr-TR" sz="3600" b="1" dirty="0" smtClean="0"/>
              <a:t>İfraz ve </a:t>
            </a:r>
            <a:r>
              <a:rPr lang="tr-TR" sz="3600" b="1" dirty="0" err="1" smtClean="0"/>
              <a:t>tevhid</a:t>
            </a:r>
            <a:endParaRPr lang="tr-TR" b="1" dirty="0"/>
          </a:p>
        </p:txBody>
      </p:sp>
      <p:sp>
        <p:nvSpPr>
          <p:cNvPr id="3" name="İçerik Yer Tutucusu 2"/>
          <p:cNvSpPr>
            <a:spLocks noGrp="1"/>
          </p:cNvSpPr>
          <p:nvPr>
            <p:ph idx="1"/>
          </p:nvPr>
        </p:nvSpPr>
        <p:spPr/>
        <p:txBody>
          <a:bodyPr>
            <a:normAutofit fontScale="85000" lnSpcReduction="20000"/>
          </a:bodyPr>
          <a:lstStyle/>
          <a:p>
            <a:pPr marL="0" indent="0">
              <a:buNone/>
            </a:pPr>
            <a:r>
              <a:rPr lang="tr-TR" b="1" dirty="0" smtClean="0"/>
              <a:t>Madde </a:t>
            </a:r>
            <a:r>
              <a:rPr lang="tr-TR" b="1" dirty="0"/>
              <a:t>15 – (Değişik fıkra:4/7/2019-7181/8 </a:t>
            </a:r>
            <a:r>
              <a:rPr lang="tr-TR" b="1" dirty="0" err="1"/>
              <a:t>md.</a:t>
            </a:r>
            <a:r>
              <a:rPr lang="tr-TR" b="1" dirty="0"/>
              <a:t>) </a:t>
            </a:r>
            <a:r>
              <a:rPr lang="en-US" dirty="0" err="1"/>
              <a:t>İmar</a:t>
            </a:r>
            <a:r>
              <a:rPr lang="en-US" dirty="0"/>
              <a:t> </a:t>
            </a:r>
            <a:r>
              <a:rPr lang="en-US" dirty="0" err="1"/>
              <a:t>planı</a:t>
            </a:r>
            <a:r>
              <a:rPr lang="en-US" dirty="0"/>
              <a:t> </a:t>
            </a:r>
            <a:r>
              <a:rPr lang="en-US" dirty="0" err="1"/>
              <a:t>bulunan</a:t>
            </a:r>
            <a:r>
              <a:rPr lang="en-US" dirty="0"/>
              <a:t> </a:t>
            </a:r>
            <a:r>
              <a:rPr lang="en-US" dirty="0" err="1"/>
              <a:t>alanlarda</a:t>
            </a:r>
            <a:r>
              <a:rPr lang="en-US" dirty="0"/>
              <a:t>, </a:t>
            </a:r>
            <a:r>
              <a:rPr lang="en-US" dirty="0" err="1"/>
              <a:t>uygulama</a:t>
            </a:r>
            <a:r>
              <a:rPr lang="en-US" dirty="0"/>
              <a:t> </a:t>
            </a:r>
            <a:r>
              <a:rPr lang="en-US" dirty="0" err="1"/>
              <a:t>imar</a:t>
            </a:r>
            <a:r>
              <a:rPr lang="en-US" dirty="0"/>
              <a:t> </a:t>
            </a:r>
            <a:r>
              <a:rPr lang="en-US" dirty="0" err="1"/>
              <a:t>planına</a:t>
            </a:r>
            <a:r>
              <a:rPr lang="en-US" dirty="0"/>
              <a:t> </a:t>
            </a:r>
            <a:r>
              <a:rPr lang="en-US" dirty="0" err="1"/>
              <a:t>uygun</a:t>
            </a:r>
            <a:r>
              <a:rPr lang="en-US" dirty="0"/>
              <a:t> </a:t>
            </a:r>
            <a:r>
              <a:rPr lang="en-US" dirty="0" err="1"/>
              <a:t>olarak</a:t>
            </a:r>
            <a:r>
              <a:rPr lang="en-US" dirty="0"/>
              <a:t> </a:t>
            </a:r>
            <a:r>
              <a:rPr lang="en-US" dirty="0" err="1"/>
              <a:t>öncelikle</a:t>
            </a:r>
            <a:r>
              <a:rPr lang="en-US" dirty="0"/>
              <a:t> </a:t>
            </a:r>
            <a:r>
              <a:rPr lang="en-US" dirty="0" err="1"/>
              <a:t>parselasyon</a:t>
            </a:r>
            <a:r>
              <a:rPr lang="en-US" dirty="0"/>
              <a:t> </a:t>
            </a:r>
            <a:r>
              <a:rPr lang="en-US" dirty="0" err="1"/>
              <a:t>planının</a:t>
            </a:r>
            <a:r>
              <a:rPr lang="en-US" dirty="0"/>
              <a:t> </a:t>
            </a:r>
            <a:r>
              <a:rPr lang="en-US" dirty="0" err="1"/>
              <a:t>yapılması</a:t>
            </a:r>
            <a:r>
              <a:rPr lang="en-US" dirty="0"/>
              <a:t> </a:t>
            </a:r>
            <a:r>
              <a:rPr lang="en-US" dirty="0" err="1"/>
              <a:t>esastır</a:t>
            </a:r>
            <a:r>
              <a:rPr lang="en-US" dirty="0"/>
              <a:t>.</a:t>
            </a:r>
            <a:endParaRPr lang="tr-TR" dirty="0"/>
          </a:p>
          <a:p>
            <a:pPr marL="0" indent="0">
              <a:buNone/>
            </a:pPr>
            <a:r>
              <a:rPr lang="tr-TR" b="1" dirty="0"/>
              <a:t>(Değişik fıkra:4/7/2019-7181/8 </a:t>
            </a:r>
            <a:r>
              <a:rPr lang="tr-TR" b="1" dirty="0" err="1"/>
              <a:t>md.</a:t>
            </a:r>
            <a:r>
              <a:rPr lang="tr-TR" b="1" dirty="0"/>
              <a:t>) </a:t>
            </a:r>
            <a:r>
              <a:rPr lang="en-US" dirty="0" err="1"/>
              <a:t>İmar</a:t>
            </a:r>
            <a:r>
              <a:rPr lang="en-US" dirty="0"/>
              <a:t> </a:t>
            </a:r>
            <a:r>
              <a:rPr lang="en-US" dirty="0" err="1"/>
              <a:t>planı</a:t>
            </a:r>
            <a:r>
              <a:rPr lang="en-US" dirty="0"/>
              <a:t> </a:t>
            </a:r>
            <a:r>
              <a:rPr lang="en-US" dirty="0" err="1"/>
              <a:t>bulunan</a:t>
            </a:r>
            <a:r>
              <a:rPr lang="en-US" dirty="0"/>
              <a:t> </a:t>
            </a:r>
            <a:r>
              <a:rPr lang="en-US" dirty="0" err="1"/>
              <a:t>alanlarda</a:t>
            </a:r>
            <a:r>
              <a:rPr lang="en-US" dirty="0"/>
              <a:t>, </a:t>
            </a:r>
            <a:r>
              <a:rPr lang="en-US" dirty="0" err="1"/>
              <a:t>ifraz</a:t>
            </a:r>
            <a:r>
              <a:rPr lang="en-US" dirty="0"/>
              <a:t> </a:t>
            </a:r>
            <a:r>
              <a:rPr lang="en-US" dirty="0" err="1"/>
              <a:t>ve</a:t>
            </a:r>
            <a:r>
              <a:rPr lang="en-US" dirty="0"/>
              <a:t> </a:t>
            </a:r>
            <a:r>
              <a:rPr lang="en-US" dirty="0" err="1"/>
              <a:t>tevhit</a:t>
            </a:r>
            <a:r>
              <a:rPr lang="en-US" dirty="0"/>
              <a:t> </a:t>
            </a:r>
            <a:r>
              <a:rPr lang="en-US" dirty="0" err="1"/>
              <a:t>işlemleri</a:t>
            </a:r>
            <a:r>
              <a:rPr lang="en-US" dirty="0"/>
              <a:t>, </a:t>
            </a:r>
            <a:r>
              <a:rPr lang="en-US" dirty="0" err="1"/>
              <a:t>parselasyon</a:t>
            </a:r>
            <a:r>
              <a:rPr lang="en-US" dirty="0"/>
              <a:t> </a:t>
            </a:r>
            <a:r>
              <a:rPr lang="en-US" dirty="0" err="1"/>
              <a:t>planı</a:t>
            </a:r>
            <a:r>
              <a:rPr lang="en-US" dirty="0"/>
              <a:t> </a:t>
            </a:r>
            <a:r>
              <a:rPr lang="en-US" dirty="0" err="1"/>
              <a:t>tescil</a:t>
            </a:r>
            <a:r>
              <a:rPr lang="en-US" dirty="0"/>
              <a:t> </a:t>
            </a:r>
            <a:r>
              <a:rPr lang="en-US" dirty="0" err="1"/>
              <a:t>edilmiş</a:t>
            </a:r>
            <a:r>
              <a:rPr lang="en-US" dirty="0"/>
              <a:t> </a:t>
            </a:r>
            <a:r>
              <a:rPr lang="en-US" dirty="0" err="1"/>
              <a:t>alanlarda</a:t>
            </a:r>
            <a:r>
              <a:rPr lang="en-US" dirty="0"/>
              <a:t> </a:t>
            </a:r>
            <a:r>
              <a:rPr lang="en-US" dirty="0" err="1"/>
              <a:t>yapılabilir</a:t>
            </a:r>
            <a:r>
              <a:rPr lang="en-US" dirty="0"/>
              <a:t>.</a:t>
            </a:r>
            <a:endParaRPr lang="tr-TR" dirty="0"/>
          </a:p>
          <a:p>
            <a:pPr marL="0" indent="0">
              <a:buNone/>
            </a:pPr>
            <a:r>
              <a:rPr lang="tr-TR" b="1" dirty="0"/>
              <a:t>(Ek fıkra:4/7/2019-7181/8 </a:t>
            </a:r>
            <a:r>
              <a:rPr lang="tr-TR" b="1" dirty="0" err="1"/>
              <a:t>md.</a:t>
            </a:r>
            <a:r>
              <a:rPr lang="tr-TR" b="1" dirty="0"/>
              <a:t>) </a:t>
            </a:r>
            <a:r>
              <a:rPr lang="tr-TR" dirty="0"/>
              <a:t>Parselasyon planı tescil edilmiş yerlerde yapılacak ifraz veya tevhidin imar planlarına ve imar mevzuatına uygun olması şarttır.</a:t>
            </a:r>
          </a:p>
          <a:p>
            <a:pPr marL="0" indent="0">
              <a:buNone/>
            </a:pPr>
            <a:r>
              <a:rPr lang="tr-TR" b="1" dirty="0"/>
              <a:t>(Ek fıkra:4/7/2019-7181/8 </a:t>
            </a:r>
            <a:r>
              <a:rPr lang="tr-TR" b="1" dirty="0" err="1"/>
              <a:t>md.</a:t>
            </a:r>
            <a:r>
              <a:rPr lang="tr-TR" b="1" dirty="0"/>
              <a:t>) </a:t>
            </a:r>
            <a:r>
              <a:rPr lang="tr-TR" dirty="0"/>
              <a:t>10/12/2003 tarihli ve 5018 sayılı Kamu Malî Yönetimi ve Kontrol Kanununda belirtilen merkezî yönetim kapsamındaki kamu idarelerinin yetkisi içindeki kamu yatırımlarında veya kamu mülkiyetine ait alanlarda, parselasyon planının tatbiki mümkün olmayan meskûn alanlar ile koruma amaçlı imar planı bulunan alanlarda ve büyük bir kısmı uygulama imar planına uygun şekilde oluşan imar adalarının geri kalan kısımlarında bu maddenin birinci ve ikinci fıkralarında yer alan hükümlerde belirtilen şartlar aranmaz.</a:t>
            </a:r>
          </a:p>
        </p:txBody>
      </p:sp>
    </p:spTree>
    <p:extLst>
      <p:ext uri="{BB962C8B-B14F-4D97-AF65-F5344CB8AC3E}">
        <p14:creationId xmlns:p14="http://schemas.microsoft.com/office/powerpoint/2010/main" val="1215804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lnSpcReduction="10000"/>
          </a:bodyPr>
          <a:lstStyle/>
          <a:p>
            <a:pPr marL="0" indent="0">
              <a:buNone/>
            </a:pPr>
            <a:r>
              <a:rPr lang="tr-TR" b="1" dirty="0"/>
              <a:t>(Ek fıkra:4/7/2019-7181/8 </a:t>
            </a:r>
            <a:r>
              <a:rPr lang="tr-TR" b="1" dirty="0" err="1"/>
              <a:t>md.</a:t>
            </a:r>
            <a:r>
              <a:rPr lang="tr-TR" b="1" dirty="0"/>
              <a:t>) </a:t>
            </a:r>
            <a:r>
              <a:rPr lang="tr-TR" dirty="0"/>
              <a:t>Mevcut hâliyle yapılaşmaya elverişli olmayan imar parsellerinde; maliklerden birinin talebi üzerine veya doğrudan, parsel maliklerine kendi aralarında anlaşmaları için yapacağı tebliğden itibaren üç ay içerisinde maliklerce anlaşma sağlanamaması hâlinde, resen tevhit ve fiilî duruma göre ifraz yoluyla işlem yapmaya ilgili idare yetkilidir.</a:t>
            </a:r>
          </a:p>
          <a:p>
            <a:r>
              <a:rPr lang="tr-TR" dirty="0" smtClean="0"/>
              <a:t>İmar </a:t>
            </a:r>
            <a:r>
              <a:rPr lang="tr-TR" dirty="0"/>
              <a:t>planlarında parsel cepheleri tayin edilmeyen yerlerde yapılacak ifrazların, asgari cephe genişlikleri ve büyüklükleri yönetmelikte belirtilen esaslara göre tespit edilir.</a:t>
            </a:r>
          </a:p>
          <a:p>
            <a:pPr marL="0" indent="0">
              <a:buNone/>
            </a:pPr>
            <a:r>
              <a:rPr lang="tr-TR" dirty="0" smtClean="0"/>
              <a:t>İmar </a:t>
            </a:r>
            <a:r>
              <a:rPr lang="tr-TR" dirty="0"/>
              <a:t>planı dışında kalan alanlarda yönetmeliklerinde tayin edilecek miktarlardan küçük ifrazlara izin verilmez. </a:t>
            </a:r>
          </a:p>
          <a:p>
            <a:endParaRPr lang="tr-TR" dirty="0"/>
          </a:p>
        </p:txBody>
      </p:sp>
      <p:sp>
        <p:nvSpPr>
          <p:cNvPr id="4" name="Unvan 1"/>
          <p:cNvSpPr>
            <a:spLocks noGrp="1"/>
          </p:cNvSpPr>
          <p:nvPr>
            <p:ph type="title"/>
          </p:nvPr>
        </p:nvSpPr>
        <p:spPr/>
        <p:txBody>
          <a:bodyPr/>
          <a:lstStyle/>
          <a:p>
            <a:r>
              <a:rPr lang="tr-TR" dirty="0" smtClean="0"/>
              <a:t>Parçalı Yaklaşım; </a:t>
            </a:r>
            <a:r>
              <a:rPr lang="tr-TR" sz="3600" b="1" dirty="0" smtClean="0"/>
              <a:t>İfraz ve </a:t>
            </a:r>
            <a:r>
              <a:rPr lang="tr-TR" sz="3600" b="1" dirty="0" err="1" smtClean="0"/>
              <a:t>tevhid</a:t>
            </a:r>
            <a:endParaRPr lang="tr-TR" b="1" dirty="0"/>
          </a:p>
        </p:txBody>
      </p:sp>
    </p:spTree>
    <p:extLst>
      <p:ext uri="{BB962C8B-B14F-4D97-AF65-F5344CB8AC3E}">
        <p14:creationId xmlns:p14="http://schemas.microsoft.com/office/powerpoint/2010/main" val="3456250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77500" lnSpcReduction="20000"/>
          </a:bodyPr>
          <a:lstStyle/>
          <a:p>
            <a:r>
              <a:rPr lang="tr-TR" dirty="0"/>
              <a:t>	</a:t>
            </a:r>
            <a:r>
              <a:rPr lang="tr-TR" b="1" dirty="0"/>
              <a:t>Madde 16 – </a:t>
            </a:r>
            <a:r>
              <a:rPr lang="tr-TR" dirty="0"/>
              <a:t>Belediye ve mücavir alan hudutları içindeki gayrimenkullerin </a:t>
            </a:r>
            <a:r>
              <a:rPr lang="tr-TR" dirty="0" err="1"/>
              <a:t>re'sen</a:t>
            </a:r>
            <a:r>
              <a:rPr lang="tr-TR" dirty="0"/>
              <a:t> veya müracaat üzerine </a:t>
            </a:r>
            <a:r>
              <a:rPr lang="tr-TR" dirty="0" err="1"/>
              <a:t>tevhid</a:t>
            </a:r>
            <a:r>
              <a:rPr lang="tr-TR" dirty="0"/>
              <a:t> veya ifrazı, bunlar üzerinde irtifak hakkı tesisi veya bu hakların terkini, bu Kanun ve yönetmelik hükümlerine uygunluğu belediye encümenleri veya il idare kurullarınca onaylanır.</a:t>
            </a:r>
          </a:p>
          <a:p>
            <a:r>
              <a:rPr lang="tr-TR" dirty="0"/>
              <a:t>	Onaylama işlemi, müracaatın belediyelere veya valiliklere intikalinden itibaren en geç 30 gün içinde sonuçlandırılır ve tescil veya terkini için 15 gün içinde tapuya bildirilir. </a:t>
            </a:r>
          </a:p>
          <a:p>
            <a:r>
              <a:rPr lang="tr-TR" dirty="0"/>
              <a:t>	Tapu dairesi, tescil veya terkin işlemini bir ay içinde sonuçlandırmak zorundadır. </a:t>
            </a:r>
          </a:p>
          <a:p>
            <a:r>
              <a:rPr lang="tr-TR" dirty="0"/>
              <a:t>	Bu Kanun hükümlerine göre </a:t>
            </a:r>
            <a:r>
              <a:rPr lang="tr-TR" dirty="0" err="1"/>
              <a:t>şüyulandırılan</a:t>
            </a:r>
            <a:r>
              <a:rPr lang="tr-TR" dirty="0"/>
              <a:t> gayrimenkullerin sahipleri ilgili idarenin tebliği tarihinden itibaren altı ay içinde aralarında anlaşamadıkları veya şüyuun izalesi için, mahkemeye müracaat edilmediği takdirde ilgili idare hissedarmış gibi, şüyuun izalesi davası açabilir. </a:t>
            </a:r>
          </a:p>
          <a:p>
            <a:r>
              <a:rPr lang="tr-TR" dirty="0"/>
              <a:t>	Tarafların rızası veya mahkeme kararı ile şüyuun izalesi ve arazi taksimi de yukarıdaki hükümlere tabidir. </a:t>
            </a:r>
          </a:p>
          <a:p>
            <a:endParaRPr lang="tr-TR" dirty="0"/>
          </a:p>
        </p:txBody>
      </p:sp>
      <p:sp>
        <p:nvSpPr>
          <p:cNvPr id="4" name="Unvan 1"/>
          <p:cNvSpPr>
            <a:spLocks noGrp="1"/>
          </p:cNvSpPr>
          <p:nvPr>
            <p:ph type="title"/>
          </p:nvPr>
        </p:nvSpPr>
        <p:spPr>
          <a:xfrm>
            <a:off x="838200" y="365125"/>
            <a:ext cx="10515600" cy="1325563"/>
          </a:xfrm>
        </p:spPr>
        <p:txBody>
          <a:bodyPr/>
          <a:lstStyle/>
          <a:p>
            <a:r>
              <a:rPr lang="tr-TR" dirty="0" smtClean="0"/>
              <a:t>Parçalı Yaklaşım;</a:t>
            </a:r>
            <a:r>
              <a:rPr lang="tr-TR" i="1" dirty="0" smtClean="0"/>
              <a:t> Tescil ve şüyuun izalesi</a:t>
            </a:r>
            <a:endParaRPr lang="tr-TR" b="1" dirty="0"/>
          </a:p>
        </p:txBody>
      </p:sp>
    </p:spTree>
    <p:extLst>
      <p:ext uri="{BB962C8B-B14F-4D97-AF65-F5344CB8AC3E}">
        <p14:creationId xmlns:p14="http://schemas.microsoft.com/office/powerpoint/2010/main" val="2920876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Bütüncül Yaklaşım</a:t>
            </a:r>
            <a:endParaRPr lang="tr-TR" dirty="0"/>
          </a:p>
        </p:txBody>
      </p:sp>
      <p:sp>
        <p:nvSpPr>
          <p:cNvPr id="3" name="İçerik Yer Tutucusu 2"/>
          <p:cNvSpPr>
            <a:spLocks noGrp="1"/>
          </p:cNvSpPr>
          <p:nvPr>
            <p:ph idx="1"/>
          </p:nvPr>
        </p:nvSpPr>
        <p:spPr/>
        <p:txBody>
          <a:bodyPr/>
          <a:lstStyle/>
          <a:p>
            <a:r>
              <a:rPr lang="tr-TR" i="1" dirty="0"/>
              <a:t>Parselasyon planlarının hazırlanması: </a:t>
            </a:r>
            <a:r>
              <a:rPr lang="tr-TR" i="1" baseline="30000" dirty="0"/>
              <a:t>(1)(3)</a:t>
            </a:r>
            <a:endParaRPr lang="tr-TR" i="1" dirty="0"/>
          </a:p>
          <a:p>
            <a:r>
              <a:rPr lang="tr-TR" dirty="0"/>
              <a:t>	</a:t>
            </a:r>
            <a:r>
              <a:rPr lang="tr-TR" b="1" dirty="0"/>
              <a:t>Madde 18 – </a:t>
            </a:r>
            <a:r>
              <a:rPr lang="tr-TR" dirty="0"/>
              <a:t>İmar hududu içinde bulunan binalı veya binasız arsa ve arazileri malikleri veya diğer hak sahiplerinin </a:t>
            </a:r>
            <a:r>
              <a:rPr lang="tr-TR" dirty="0" err="1"/>
              <a:t>muvafakatı</a:t>
            </a:r>
            <a:r>
              <a:rPr lang="tr-TR" dirty="0"/>
              <a:t> aranmaksızın, birbirleri ile, yol fazlaları ile, kamu kurumlarına veya belediyelere ait bulunan yerlerle birleştirmeye, bunları yeniden imar planına uygun ada veya parsellere ayırmaya, müstakil, hisseli veya kat mülkiyeti esaslarına göre hak sahiplerine dağıtmaya ve </a:t>
            </a:r>
            <a:r>
              <a:rPr lang="tr-TR" dirty="0" err="1"/>
              <a:t>re'sen</a:t>
            </a:r>
            <a:r>
              <a:rPr lang="tr-TR" dirty="0"/>
              <a:t> tescil işlemlerini yaptırmaya belediyeler yetkilidir. Sözü edilen yerler belediye ve mücavir alan dışında ise yukarıda belirtilen yetkiler valilikçe kullanılır. </a:t>
            </a:r>
          </a:p>
        </p:txBody>
      </p:sp>
    </p:spTree>
    <p:extLst>
      <p:ext uri="{BB962C8B-B14F-4D97-AF65-F5344CB8AC3E}">
        <p14:creationId xmlns:p14="http://schemas.microsoft.com/office/powerpoint/2010/main" val="515423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Belediyeler veya valiliklerce düzenlemeye tabi tutulan arazi ve arsaların dağıtımı sırasında bunların yüzölçümlerinden yeteri kadar saha, düzenleme alanındaki nüfusun kentsel faaliyetlerini sürdürebilmeleri için gerekli olan umumi hizmet alanlarının tesis edilmesi ve düzenleme dolayısıyla meydana gelen değer artışları karşılığında "düzenleme ortaklık payı" olarak düşülebilir. Ancak, bu maddeye göre alınacak düzenleme ortaklık payları, düzenlemeye tabi tutulan arazi ve arsaların düzenlemeden önceki yüzölçümlerinin yüzde kırk beşini geçemez. </a:t>
            </a:r>
            <a:r>
              <a:rPr lang="tr-TR" baseline="30000" dirty="0"/>
              <a:t>(1)(2)</a:t>
            </a:r>
            <a:r>
              <a:rPr lang="tr-TR" dirty="0"/>
              <a:t> </a:t>
            </a:r>
            <a:endParaRPr lang="tr-TR" i="1" dirty="0"/>
          </a:p>
          <a:p>
            <a:endParaRPr lang="tr-TR" dirty="0"/>
          </a:p>
        </p:txBody>
      </p:sp>
    </p:spTree>
    <p:extLst>
      <p:ext uri="{BB962C8B-B14F-4D97-AF65-F5344CB8AC3E}">
        <p14:creationId xmlns:p14="http://schemas.microsoft.com/office/powerpoint/2010/main" val="86959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7500" lnSpcReduction="20000"/>
          </a:bodyPr>
          <a:lstStyle/>
          <a:p>
            <a:r>
              <a:rPr lang="tr-TR" b="1" dirty="0"/>
              <a:t>(Değişik fıkra:4/7/2019-7181/9 </a:t>
            </a:r>
            <a:r>
              <a:rPr lang="tr-TR" b="1" dirty="0" err="1"/>
              <a:t>md.</a:t>
            </a:r>
            <a:r>
              <a:rPr lang="tr-TR" b="1" dirty="0"/>
              <a:t>)</a:t>
            </a:r>
            <a:r>
              <a:rPr lang="tr-TR" dirty="0"/>
              <a:t> Düzenleme ortaklık payları, düzenlemeye tabi tutulan yerler ile bölgenin ihtiyacı olan yol, meydan, park, otopark, çocuk bahçesi, yeşil saha, ibadet yeri ve karakol, Milli Eğitim Bakanlığına bağlı öğretime yönelik eğitim tesis alanları, Sağlık Bakanlığına bağlı sağlık tesis alanları, pazar yeri, semt spor alanı, toplu taşıma istasyonları ve durakları, otoyol hariç erişme kontrolünün uygulandığı yol, su yolu, resmî kurum alanı, mezarlık alanı, belediye hizmet alanı, sosyal ve kültürel tesis alanı, özel tesis yapılmasına konu olmayan ağaçlandırılacak alan, </a:t>
            </a:r>
            <a:r>
              <a:rPr lang="tr-TR" dirty="0" err="1"/>
              <a:t>rekreasyonalanı</a:t>
            </a:r>
            <a:r>
              <a:rPr lang="tr-TR" dirty="0"/>
              <a:t> olarak ayrılan parseller ve mesire alanları gibi umumi hizmet alanlarından oluşur ve bu hizmetlerle ilgili tesislerden başka maksatlarla kullanılamaz. Düzenlemeye tabi tutulan alan içerisinde bulunan taşkın kontrol tesisi alanlarının, bu fıkrada belirtilen kullanımlar için düzenleme ortaklık payı düşülmesini müteakip kalan Hazine mülkiyetindeki alanlardan karşılanması esastır. Ancak taşkın kontrol tesisi için yeterli alanın ayrılamaması durumunda, düzenleme ortaklık payının ikinci fıkrada belirtilen oranı aşmaması şartıyla, düzenlemeye tabi diğer arazi ve arsaların yüz ölçümlerinden bu fıkradaki kullanımlar için öncelikle düzenleme ortaklık payı ayrıldıktan sonra ikinci fıkrada belirtilen orana kadar taşkın kontrol tesisi için de ayrıca pay ayrılır. Kapanan imar ve kadastro yollarının öncelikle düzenleme ortaklık payına ayrılan toplam alandan düşülmesi esastır.</a:t>
            </a:r>
          </a:p>
          <a:p>
            <a:endParaRPr lang="tr-TR" dirty="0"/>
          </a:p>
        </p:txBody>
      </p:sp>
    </p:spTree>
    <p:extLst>
      <p:ext uri="{BB962C8B-B14F-4D97-AF65-F5344CB8AC3E}">
        <p14:creationId xmlns:p14="http://schemas.microsoft.com/office/powerpoint/2010/main" val="319419635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385</Words>
  <Application>Microsoft Office PowerPoint</Application>
  <PresentationFormat>Geniş ekran</PresentationFormat>
  <Paragraphs>36</Paragraphs>
  <Slides>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9</vt:i4>
      </vt:variant>
    </vt:vector>
  </HeadingPairs>
  <TitlesOfParts>
    <vt:vector size="13" baseType="lpstr">
      <vt:lpstr>Arial</vt:lpstr>
      <vt:lpstr>Calibri</vt:lpstr>
      <vt:lpstr>Calibri Light</vt:lpstr>
      <vt:lpstr>Office Teması</vt:lpstr>
      <vt:lpstr>İMAR KANUNU </vt:lpstr>
      <vt:lpstr>İmar Uygulama Yöntemleri</vt:lpstr>
      <vt:lpstr>İmar Uygulama Yöntemleri</vt:lpstr>
      <vt:lpstr>Parçalı Yaklaşım; İfraz ve tevhid</vt:lpstr>
      <vt:lpstr>Parçalı Yaklaşım; İfraz ve tevhid</vt:lpstr>
      <vt:lpstr>Parçalı Yaklaşım; Tescil ve şüyuun izalesi</vt:lpstr>
      <vt:lpstr>Bütüncül Yaklaşım</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İMAR KANUNU</dc:title>
  <dc:creator>Windows Kullanıcısı</dc:creator>
  <cp:lastModifiedBy>Windows Kullanıcısı</cp:lastModifiedBy>
  <cp:revision>3</cp:revision>
  <dcterms:created xsi:type="dcterms:W3CDTF">2020-01-13T07:50:06Z</dcterms:created>
  <dcterms:modified xsi:type="dcterms:W3CDTF">2020-01-13T07:52:06Z</dcterms:modified>
</cp:coreProperties>
</file>